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5" r:id="rId2"/>
    <p:sldMasterId id="2147483650" r:id="rId3"/>
    <p:sldMasterId id="2147483651" r:id="rId4"/>
  </p:sldMasterIdLst>
  <p:notesMasterIdLst>
    <p:notesMasterId r:id="rId6"/>
  </p:notesMasterIdLst>
  <p:sldIdLst>
    <p:sldId id="256" r:id="rId5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326369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652742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979111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30548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1631849" algn="l" defTabSz="652742" rtl="0" eaLnBrk="1" latinLnBrk="0" hangingPunct="1"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1958222" algn="l" defTabSz="652742" rtl="0" eaLnBrk="1" latinLnBrk="0" hangingPunct="1"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2284595" algn="l" defTabSz="652742" rtl="0" eaLnBrk="1" latinLnBrk="0" hangingPunct="1"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2610964" algn="l" defTabSz="652742" rtl="0" eaLnBrk="1" latinLnBrk="0" hangingPunct="1">
      <a:defRPr sz="21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 Authorized Custom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30"/>
    <a:srgbClr val="003300"/>
    <a:srgbClr val="1FB723"/>
    <a:srgbClr val="F8F8F8"/>
    <a:srgbClr val="4C0000"/>
    <a:srgbClr val="3399FF"/>
    <a:srgbClr val="0066FF"/>
    <a:srgbClr val="FF9900"/>
    <a:srgbClr val="CC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1" autoAdjust="0"/>
    <p:restoredTop sz="98606" autoAdjust="0"/>
  </p:normalViewPr>
  <p:slideViewPr>
    <p:cSldViewPr snapToGrid="0" snapToObjects="1">
      <p:cViewPr>
        <p:scale>
          <a:sx n="75" d="100"/>
          <a:sy n="75" d="100"/>
        </p:scale>
        <p:origin x="8832" y="920"/>
      </p:cViewPr>
      <p:guideLst>
        <p:guide orient="horz" pos="2368"/>
        <p:guide orient="horz" pos="13523"/>
        <p:guide pos="328"/>
        <p:guide pos="5044"/>
        <p:guide pos="5429"/>
        <p:guide pos="10145"/>
        <p:guide pos="10523"/>
        <p:guide pos="15239"/>
        <p:guide pos="15628"/>
        <p:guide pos="203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ED89577-59C2-4205-AF88-A0120DD6E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44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2636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65274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97911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30548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631849" algn="l" defTabSz="6527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958222" algn="l" defTabSz="6527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284595" algn="l" defTabSz="6527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610964" algn="l" defTabSz="6527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00D198-E325-4D94-9005-1883A984EEF1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vo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64" y="6817787"/>
            <a:ext cx="27979686" cy="47032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9"/>
            <a:ext cx="23043355" cy="56091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2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8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299"/>
            <a:ext cx="27980878" cy="4358218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693"/>
            <a:ext cx="27980878" cy="4800602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6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5274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9791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0548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318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5822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84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1096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50" y="5120222"/>
            <a:ext cx="14756605" cy="14483293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6" y="5120222"/>
            <a:ext cx="14756605" cy="14483293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4"/>
            <a:ext cx="14544677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69" indent="0">
              <a:buNone/>
              <a:defRPr sz="1400" b="1"/>
            </a:lvl2pPr>
            <a:lvl3pPr marL="652742" indent="0">
              <a:buNone/>
              <a:defRPr sz="1400" b="1"/>
            </a:lvl3pPr>
            <a:lvl4pPr marL="979111" indent="0">
              <a:buNone/>
              <a:defRPr sz="1000" b="1"/>
            </a:lvl4pPr>
            <a:lvl5pPr marL="1305480" indent="0">
              <a:buNone/>
              <a:defRPr sz="1000" b="1"/>
            </a:lvl5pPr>
            <a:lvl6pPr marL="1631849" indent="0">
              <a:buNone/>
              <a:defRPr sz="1000" b="1"/>
            </a:lvl6pPr>
            <a:lvl7pPr marL="1958222" indent="0">
              <a:buNone/>
              <a:defRPr sz="1000" b="1"/>
            </a:lvl7pPr>
            <a:lvl8pPr marL="2284595" indent="0">
              <a:buNone/>
              <a:defRPr sz="1000" b="1"/>
            </a:lvl8pPr>
            <a:lvl9pPr marL="26109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7" cy="1264391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4"/>
            <a:ext cx="14550628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69" indent="0">
              <a:buNone/>
              <a:defRPr sz="1400" b="1"/>
            </a:lvl2pPr>
            <a:lvl3pPr marL="652742" indent="0">
              <a:buNone/>
              <a:defRPr sz="1400" b="1"/>
            </a:lvl3pPr>
            <a:lvl4pPr marL="979111" indent="0">
              <a:buNone/>
              <a:defRPr sz="1000" b="1"/>
            </a:lvl4pPr>
            <a:lvl5pPr marL="1305480" indent="0">
              <a:buNone/>
              <a:defRPr sz="1000" b="1"/>
            </a:lvl5pPr>
            <a:lvl6pPr marL="1631849" indent="0">
              <a:buNone/>
              <a:defRPr sz="1000" b="1"/>
            </a:lvl6pPr>
            <a:lvl7pPr marL="1958222" indent="0">
              <a:buNone/>
              <a:defRPr sz="1000" b="1"/>
            </a:lvl7pPr>
            <a:lvl8pPr marL="2284595" indent="0">
              <a:buNone/>
              <a:defRPr sz="1000" b="1"/>
            </a:lvl8pPr>
            <a:lvl9pPr marL="26109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391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50" y="874183"/>
            <a:ext cx="10829927" cy="371792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5" y="874186"/>
            <a:ext cx="18402300" cy="187293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50" y="4592110"/>
            <a:ext cx="10829927" cy="15011402"/>
          </a:xfrm>
        </p:spPr>
        <p:txBody>
          <a:bodyPr/>
          <a:lstStyle>
            <a:lvl1pPr marL="0" indent="0">
              <a:buNone/>
              <a:defRPr sz="1000"/>
            </a:lvl1pPr>
            <a:lvl2pPr marL="326369" indent="0">
              <a:buNone/>
              <a:defRPr sz="1000"/>
            </a:lvl2pPr>
            <a:lvl3pPr marL="652742" indent="0">
              <a:buNone/>
              <a:defRPr sz="700"/>
            </a:lvl3pPr>
            <a:lvl4pPr marL="979111" indent="0">
              <a:buNone/>
              <a:defRPr sz="700"/>
            </a:lvl4pPr>
            <a:lvl5pPr marL="1305480" indent="0">
              <a:buNone/>
              <a:defRPr sz="700"/>
            </a:lvl5pPr>
            <a:lvl6pPr marL="1631849" indent="0">
              <a:buNone/>
              <a:defRPr sz="700"/>
            </a:lvl6pPr>
            <a:lvl7pPr marL="1958222" indent="0">
              <a:buNone/>
              <a:defRPr sz="700"/>
            </a:lvl7pPr>
            <a:lvl8pPr marL="2284595" indent="0">
              <a:buNone/>
              <a:defRPr sz="700"/>
            </a:lvl8pPr>
            <a:lvl9pPr marL="261096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09"/>
            <a:ext cx="19751278" cy="181398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5"/>
            <a:ext cx="19751278" cy="13166726"/>
          </a:xfrm>
        </p:spPr>
        <p:txBody>
          <a:bodyPr/>
          <a:lstStyle>
            <a:lvl1pPr marL="0" indent="0">
              <a:buNone/>
              <a:defRPr sz="2400"/>
            </a:lvl1pPr>
            <a:lvl2pPr marL="326369" indent="0">
              <a:buNone/>
              <a:defRPr sz="2100"/>
            </a:lvl2pPr>
            <a:lvl3pPr marL="652742" indent="0">
              <a:buNone/>
              <a:defRPr sz="1700"/>
            </a:lvl3pPr>
            <a:lvl4pPr marL="979111" indent="0">
              <a:buNone/>
              <a:defRPr sz="1400"/>
            </a:lvl4pPr>
            <a:lvl5pPr marL="1305480" indent="0">
              <a:buNone/>
              <a:defRPr sz="1400"/>
            </a:lvl5pPr>
            <a:lvl6pPr marL="1631849" indent="0">
              <a:buNone/>
              <a:defRPr sz="1400"/>
            </a:lvl6pPr>
            <a:lvl7pPr marL="1958222" indent="0">
              <a:buNone/>
              <a:defRPr sz="1400"/>
            </a:lvl7pPr>
            <a:lvl8pPr marL="2284595" indent="0">
              <a:buNone/>
              <a:defRPr sz="1400"/>
            </a:lvl8pPr>
            <a:lvl9pPr marL="2610964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3"/>
            <a:ext cx="19751278" cy="2574925"/>
          </a:xfrm>
        </p:spPr>
        <p:txBody>
          <a:bodyPr/>
          <a:lstStyle>
            <a:lvl1pPr marL="0" indent="0">
              <a:buNone/>
              <a:defRPr sz="1000"/>
            </a:lvl1pPr>
            <a:lvl2pPr marL="326369" indent="0">
              <a:buNone/>
              <a:defRPr sz="1000"/>
            </a:lvl2pPr>
            <a:lvl3pPr marL="652742" indent="0">
              <a:buNone/>
              <a:defRPr sz="700"/>
            </a:lvl3pPr>
            <a:lvl4pPr marL="979111" indent="0">
              <a:buNone/>
              <a:defRPr sz="700"/>
            </a:lvl4pPr>
            <a:lvl5pPr marL="1305480" indent="0">
              <a:buNone/>
              <a:defRPr sz="700"/>
            </a:lvl5pPr>
            <a:lvl6pPr marL="1631849" indent="0">
              <a:buNone/>
              <a:defRPr sz="700"/>
            </a:lvl6pPr>
            <a:lvl7pPr marL="1958222" indent="0">
              <a:buNone/>
              <a:defRPr sz="700"/>
            </a:lvl7pPr>
            <a:lvl8pPr marL="2284595" indent="0">
              <a:buNone/>
              <a:defRPr sz="700"/>
            </a:lvl8pPr>
            <a:lvl9pPr marL="261096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77" y="878421"/>
            <a:ext cx="7406878" cy="187250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50" y="878421"/>
            <a:ext cx="22106336" cy="187250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64" y="6817787"/>
            <a:ext cx="27979686" cy="47032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9"/>
            <a:ext cx="23043355" cy="5609168"/>
          </a:xfrm>
        </p:spPr>
        <p:txBody>
          <a:bodyPr/>
          <a:lstStyle>
            <a:lvl1pPr marL="0" indent="0" algn="ctr">
              <a:buNone/>
              <a:defRPr/>
            </a:lvl1pPr>
            <a:lvl2pPr marL="326369" indent="0" algn="ctr">
              <a:buNone/>
              <a:defRPr/>
            </a:lvl2pPr>
            <a:lvl3pPr marL="652742" indent="0" algn="ctr">
              <a:buNone/>
              <a:defRPr/>
            </a:lvl3pPr>
            <a:lvl4pPr marL="979111" indent="0" algn="ctr">
              <a:buNone/>
              <a:defRPr/>
            </a:lvl4pPr>
            <a:lvl5pPr marL="1305480" indent="0" algn="ctr">
              <a:buNone/>
              <a:defRPr/>
            </a:lvl5pPr>
            <a:lvl6pPr marL="1631849" indent="0" algn="ctr">
              <a:buNone/>
              <a:defRPr/>
            </a:lvl6pPr>
            <a:lvl7pPr marL="1958222" indent="0" algn="ctr">
              <a:buNone/>
              <a:defRPr/>
            </a:lvl7pPr>
            <a:lvl8pPr marL="2284595" indent="0" algn="ctr">
              <a:buNone/>
              <a:defRPr/>
            </a:lvl8pPr>
            <a:lvl9pPr marL="26109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299"/>
            <a:ext cx="27980878" cy="4358218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693"/>
            <a:ext cx="27980878" cy="4800602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369" indent="0">
              <a:buNone/>
              <a:defRPr sz="1400"/>
            </a:lvl2pPr>
            <a:lvl3pPr marL="652742" indent="0">
              <a:buNone/>
              <a:defRPr sz="1000"/>
            </a:lvl3pPr>
            <a:lvl4pPr marL="979111" indent="0">
              <a:buNone/>
              <a:defRPr sz="1000"/>
            </a:lvl4pPr>
            <a:lvl5pPr marL="1305480" indent="0">
              <a:buNone/>
              <a:defRPr sz="1000"/>
            </a:lvl5pPr>
            <a:lvl6pPr marL="1631849" indent="0">
              <a:buNone/>
              <a:defRPr sz="1000"/>
            </a:lvl6pPr>
            <a:lvl7pPr marL="1958222" indent="0">
              <a:buNone/>
              <a:defRPr sz="1000"/>
            </a:lvl7pPr>
            <a:lvl8pPr marL="2284595" indent="0">
              <a:buNone/>
              <a:defRPr sz="1000"/>
            </a:lvl8pPr>
            <a:lvl9pPr marL="26109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306" y="3759205"/>
            <a:ext cx="3682602" cy="1770909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7206" y="3759205"/>
            <a:ext cx="3683794" cy="1770909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50" y="878416"/>
            <a:ext cx="29627514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4"/>
            <a:ext cx="14544677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69" indent="0">
              <a:buNone/>
              <a:defRPr sz="1400" b="1"/>
            </a:lvl2pPr>
            <a:lvl3pPr marL="652742" indent="0">
              <a:buNone/>
              <a:defRPr sz="1400" b="1"/>
            </a:lvl3pPr>
            <a:lvl4pPr marL="979111" indent="0">
              <a:buNone/>
              <a:defRPr sz="1000" b="1"/>
            </a:lvl4pPr>
            <a:lvl5pPr marL="1305480" indent="0">
              <a:buNone/>
              <a:defRPr sz="1000" b="1"/>
            </a:lvl5pPr>
            <a:lvl6pPr marL="1631849" indent="0">
              <a:buNone/>
              <a:defRPr sz="1000" b="1"/>
            </a:lvl6pPr>
            <a:lvl7pPr marL="1958222" indent="0">
              <a:buNone/>
              <a:defRPr sz="1000" b="1"/>
            </a:lvl7pPr>
            <a:lvl8pPr marL="2284595" indent="0">
              <a:buNone/>
              <a:defRPr sz="1000" b="1"/>
            </a:lvl8pPr>
            <a:lvl9pPr marL="26109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7" cy="1264391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4"/>
            <a:ext cx="14550628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69" indent="0">
              <a:buNone/>
              <a:defRPr sz="1400" b="1"/>
            </a:lvl2pPr>
            <a:lvl3pPr marL="652742" indent="0">
              <a:buNone/>
              <a:defRPr sz="1400" b="1"/>
            </a:lvl3pPr>
            <a:lvl4pPr marL="979111" indent="0">
              <a:buNone/>
              <a:defRPr sz="1000" b="1"/>
            </a:lvl4pPr>
            <a:lvl5pPr marL="1305480" indent="0">
              <a:buNone/>
              <a:defRPr sz="1000" b="1"/>
            </a:lvl5pPr>
            <a:lvl6pPr marL="1631849" indent="0">
              <a:buNone/>
              <a:defRPr sz="1000" b="1"/>
            </a:lvl6pPr>
            <a:lvl7pPr marL="1958222" indent="0">
              <a:buNone/>
              <a:defRPr sz="1000" b="1"/>
            </a:lvl7pPr>
            <a:lvl8pPr marL="2284595" indent="0">
              <a:buNone/>
              <a:defRPr sz="1000" b="1"/>
            </a:lvl8pPr>
            <a:lvl9pPr marL="26109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391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299"/>
            <a:ext cx="27980878" cy="4358218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693"/>
            <a:ext cx="27980878" cy="4800602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369" indent="0">
              <a:buNone/>
              <a:defRPr sz="1400"/>
            </a:lvl2pPr>
            <a:lvl3pPr marL="652742" indent="0">
              <a:buNone/>
              <a:defRPr sz="1000"/>
            </a:lvl3pPr>
            <a:lvl4pPr marL="979111" indent="0">
              <a:buNone/>
              <a:defRPr sz="1000"/>
            </a:lvl4pPr>
            <a:lvl5pPr marL="1305480" indent="0">
              <a:buNone/>
              <a:defRPr sz="1000"/>
            </a:lvl5pPr>
            <a:lvl6pPr marL="1631849" indent="0">
              <a:buNone/>
              <a:defRPr sz="1000"/>
            </a:lvl6pPr>
            <a:lvl7pPr marL="1958222" indent="0">
              <a:buNone/>
              <a:defRPr sz="1000"/>
            </a:lvl7pPr>
            <a:lvl8pPr marL="2284595" indent="0">
              <a:buNone/>
              <a:defRPr sz="1000"/>
            </a:lvl8pPr>
            <a:lvl9pPr marL="26109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50" y="874183"/>
            <a:ext cx="10829927" cy="371792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5" y="874186"/>
            <a:ext cx="18402300" cy="187293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50" y="4592110"/>
            <a:ext cx="10829927" cy="15011402"/>
          </a:xfrm>
        </p:spPr>
        <p:txBody>
          <a:bodyPr/>
          <a:lstStyle>
            <a:lvl1pPr marL="0" indent="0">
              <a:buNone/>
              <a:defRPr sz="1000"/>
            </a:lvl1pPr>
            <a:lvl2pPr marL="326369" indent="0">
              <a:buNone/>
              <a:defRPr sz="1000"/>
            </a:lvl2pPr>
            <a:lvl3pPr marL="652742" indent="0">
              <a:buNone/>
              <a:defRPr sz="700"/>
            </a:lvl3pPr>
            <a:lvl4pPr marL="979111" indent="0">
              <a:buNone/>
              <a:defRPr sz="700"/>
            </a:lvl4pPr>
            <a:lvl5pPr marL="1305480" indent="0">
              <a:buNone/>
              <a:defRPr sz="700"/>
            </a:lvl5pPr>
            <a:lvl6pPr marL="1631849" indent="0">
              <a:buNone/>
              <a:defRPr sz="700"/>
            </a:lvl6pPr>
            <a:lvl7pPr marL="1958222" indent="0">
              <a:buNone/>
              <a:defRPr sz="700"/>
            </a:lvl7pPr>
            <a:lvl8pPr marL="2284595" indent="0">
              <a:buNone/>
              <a:defRPr sz="700"/>
            </a:lvl8pPr>
            <a:lvl9pPr marL="261096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09"/>
            <a:ext cx="19751278" cy="181398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5"/>
            <a:ext cx="19751278" cy="13166726"/>
          </a:xfrm>
        </p:spPr>
        <p:txBody>
          <a:bodyPr/>
          <a:lstStyle>
            <a:lvl1pPr marL="0" indent="0">
              <a:buNone/>
              <a:defRPr sz="2400"/>
            </a:lvl1pPr>
            <a:lvl2pPr marL="326369" indent="0">
              <a:buNone/>
              <a:defRPr sz="2100"/>
            </a:lvl2pPr>
            <a:lvl3pPr marL="652742" indent="0">
              <a:buNone/>
              <a:defRPr sz="1700"/>
            </a:lvl3pPr>
            <a:lvl4pPr marL="979111" indent="0">
              <a:buNone/>
              <a:defRPr sz="1400"/>
            </a:lvl4pPr>
            <a:lvl5pPr marL="1305480" indent="0">
              <a:buNone/>
              <a:defRPr sz="1400"/>
            </a:lvl5pPr>
            <a:lvl6pPr marL="1631849" indent="0">
              <a:buNone/>
              <a:defRPr sz="1400"/>
            </a:lvl6pPr>
            <a:lvl7pPr marL="1958222" indent="0">
              <a:buNone/>
              <a:defRPr sz="1400"/>
            </a:lvl7pPr>
            <a:lvl8pPr marL="2284595" indent="0">
              <a:buNone/>
              <a:defRPr sz="1400"/>
            </a:lvl8pPr>
            <a:lvl9pPr marL="2610964" indent="0">
              <a:buNone/>
              <a:defRPr sz="1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3"/>
            <a:ext cx="19751278" cy="2574925"/>
          </a:xfrm>
        </p:spPr>
        <p:txBody>
          <a:bodyPr/>
          <a:lstStyle>
            <a:lvl1pPr marL="0" indent="0">
              <a:buNone/>
              <a:defRPr sz="1000"/>
            </a:lvl1pPr>
            <a:lvl2pPr marL="326369" indent="0">
              <a:buNone/>
              <a:defRPr sz="1000"/>
            </a:lvl2pPr>
            <a:lvl3pPr marL="652742" indent="0">
              <a:buNone/>
              <a:defRPr sz="700"/>
            </a:lvl3pPr>
            <a:lvl4pPr marL="979111" indent="0">
              <a:buNone/>
              <a:defRPr sz="700"/>
            </a:lvl4pPr>
            <a:lvl5pPr marL="1305480" indent="0">
              <a:buNone/>
              <a:defRPr sz="700"/>
            </a:lvl5pPr>
            <a:lvl6pPr marL="1631849" indent="0">
              <a:buNone/>
              <a:defRPr sz="700"/>
            </a:lvl6pPr>
            <a:lvl7pPr marL="1958222" indent="0">
              <a:buNone/>
              <a:defRPr sz="700"/>
            </a:lvl7pPr>
            <a:lvl8pPr marL="2284595" indent="0">
              <a:buNone/>
              <a:defRPr sz="700"/>
            </a:lvl8pPr>
            <a:lvl9pPr marL="261096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53036" y="848789"/>
            <a:ext cx="7910514" cy="206195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305" y="848789"/>
            <a:ext cx="23618426" cy="206195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64" y="6817787"/>
            <a:ext cx="27979686" cy="47032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9"/>
            <a:ext cx="23043355" cy="5609168"/>
          </a:xfrm>
        </p:spPr>
        <p:txBody>
          <a:bodyPr/>
          <a:lstStyle>
            <a:lvl1pPr marL="0" indent="0" algn="ctr">
              <a:buNone/>
              <a:defRPr/>
            </a:lvl1pPr>
            <a:lvl2pPr marL="326369" indent="0" algn="ctr">
              <a:buNone/>
              <a:defRPr/>
            </a:lvl2pPr>
            <a:lvl3pPr marL="652742" indent="0" algn="ctr">
              <a:buNone/>
              <a:defRPr/>
            </a:lvl3pPr>
            <a:lvl4pPr marL="979111" indent="0" algn="ctr">
              <a:buNone/>
              <a:defRPr/>
            </a:lvl4pPr>
            <a:lvl5pPr marL="1305480" indent="0" algn="ctr">
              <a:buNone/>
              <a:defRPr/>
            </a:lvl5pPr>
            <a:lvl6pPr marL="1631849" indent="0" algn="ctr">
              <a:buNone/>
              <a:defRPr/>
            </a:lvl6pPr>
            <a:lvl7pPr marL="1958222" indent="0" algn="ctr">
              <a:buNone/>
              <a:defRPr/>
            </a:lvl7pPr>
            <a:lvl8pPr marL="2284595" indent="0" algn="ctr">
              <a:buNone/>
              <a:defRPr/>
            </a:lvl8pPr>
            <a:lvl9pPr marL="26109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299"/>
            <a:ext cx="27980878" cy="4358218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693"/>
            <a:ext cx="27980878" cy="4800602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369" indent="0">
              <a:buNone/>
              <a:defRPr sz="1400"/>
            </a:lvl2pPr>
            <a:lvl3pPr marL="652742" indent="0">
              <a:buNone/>
              <a:defRPr sz="1000"/>
            </a:lvl3pPr>
            <a:lvl4pPr marL="979111" indent="0">
              <a:buNone/>
              <a:defRPr sz="1000"/>
            </a:lvl4pPr>
            <a:lvl5pPr marL="1305480" indent="0">
              <a:buNone/>
              <a:defRPr sz="1000"/>
            </a:lvl5pPr>
            <a:lvl6pPr marL="1631849" indent="0">
              <a:buNone/>
              <a:defRPr sz="1000"/>
            </a:lvl6pPr>
            <a:lvl7pPr marL="1958222" indent="0">
              <a:buNone/>
              <a:defRPr sz="1000"/>
            </a:lvl7pPr>
            <a:lvl8pPr marL="2284595" indent="0">
              <a:buNone/>
              <a:defRPr sz="1000"/>
            </a:lvl8pPr>
            <a:lvl9pPr marL="26109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305" y="3759205"/>
            <a:ext cx="15763874" cy="1770909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98484" y="3759205"/>
            <a:ext cx="15765066" cy="1770909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50" y="878416"/>
            <a:ext cx="29627514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4"/>
            <a:ext cx="14544677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69" indent="0">
              <a:buNone/>
              <a:defRPr sz="1400" b="1"/>
            </a:lvl2pPr>
            <a:lvl3pPr marL="652742" indent="0">
              <a:buNone/>
              <a:defRPr sz="1400" b="1"/>
            </a:lvl3pPr>
            <a:lvl4pPr marL="979111" indent="0">
              <a:buNone/>
              <a:defRPr sz="1000" b="1"/>
            </a:lvl4pPr>
            <a:lvl5pPr marL="1305480" indent="0">
              <a:buNone/>
              <a:defRPr sz="1000" b="1"/>
            </a:lvl5pPr>
            <a:lvl6pPr marL="1631849" indent="0">
              <a:buNone/>
              <a:defRPr sz="1000" b="1"/>
            </a:lvl6pPr>
            <a:lvl7pPr marL="1958222" indent="0">
              <a:buNone/>
              <a:defRPr sz="1000" b="1"/>
            </a:lvl7pPr>
            <a:lvl8pPr marL="2284595" indent="0">
              <a:buNone/>
              <a:defRPr sz="1000" b="1"/>
            </a:lvl8pPr>
            <a:lvl9pPr marL="26109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7" cy="1264391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4"/>
            <a:ext cx="14550628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69" indent="0">
              <a:buNone/>
              <a:defRPr sz="1400" b="1"/>
            </a:lvl2pPr>
            <a:lvl3pPr marL="652742" indent="0">
              <a:buNone/>
              <a:defRPr sz="1400" b="1"/>
            </a:lvl3pPr>
            <a:lvl4pPr marL="979111" indent="0">
              <a:buNone/>
              <a:defRPr sz="1000" b="1"/>
            </a:lvl4pPr>
            <a:lvl5pPr marL="1305480" indent="0">
              <a:buNone/>
              <a:defRPr sz="1000" b="1"/>
            </a:lvl5pPr>
            <a:lvl6pPr marL="1631849" indent="0">
              <a:buNone/>
              <a:defRPr sz="1000" b="1"/>
            </a:lvl6pPr>
            <a:lvl7pPr marL="1958222" indent="0">
              <a:buNone/>
              <a:defRPr sz="1000" b="1"/>
            </a:lvl7pPr>
            <a:lvl8pPr marL="2284595" indent="0">
              <a:buNone/>
              <a:defRPr sz="1000" b="1"/>
            </a:lvl8pPr>
            <a:lvl9pPr marL="26109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391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306" y="3759205"/>
            <a:ext cx="3682602" cy="1770909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7206" y="3759205"/>
            <a:ext cx="3683794" cy="1770909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50" y="874183"/>
            <a:ext cx="10829927" cy="371792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5" y="874186"/>
            <a:ext cx="18402300" cy="187293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50" y="4592110"/>
            <a:ext cx="10829927" cy="15011402"/>
          </a:xfrm>
        </p:spPr>
        <p:txBody>
          <a:bodyPr/>
          <a:lstStyle>
            <a:lvl1pPr marL="0" indent="0">
              <a:buNone/>
              <a:defRPr sz="1000"/>
            </a:lvl1pPr>
            <a:lvl2pPr marL="326369" indent="0">
              <a:buNone/>
              <a:defRPr sz="1000"/>
            </a:lvl2pPr>
            <a:lvl3pPr marL="652742" indent="0">
              <a:buNone/>
              <a:defRPr sz="700"/>
            </a:lvl3pPr>
            <a:lvl4pPr marL="979111" indent="0">
              <a:buNone/>
              <a:defRPr sz="700"/>
            </a:lvl4pPr>
            <a:lvl5pPr marL="1305480" indent="0">
              <a:buNone/>
              <a:defRPr sz="700"/>
            </a:lvl5pPr>
            <a:lvl6pPr marL="1631849" indent="0">
              <a:buNone/>
              <a:defRPr sz="700"/>
            </a:lvl6pPr>
            <a:lvl7pPr marL="1958222" indent="0">
              <a:buNone/>
              <a:defRPr sz="700"/>
            </a:lvl7pPr>
            <a:lvl8pPr marL="2284595" indent="0">
              <a:buNone/>
              <a:defRPr sz="700"/>
            </a:lvl8pPr>
            <a:lvl9pPr marL="261096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09"/>
            <a:ext cx="19751278" cy="181398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5"/>
            <a:ext cx="19751278" cy="13166726"/>
          </a:xfrm>
        </p:spPr>
        <p:txBody>
          <a:bodyPr/>
          <a:lstStyle>
            <a:lvl1pPr marL="0" indent="0">
              <a:buNone/>
              <a:defRPr sz="2400"/>
            </a:lvl1pPr>
            <a:lvl2pPr marL="326369" indent="0">
              <a:buNone/>
              <a:defRPr sz="2100"/>
            </a:lvl2pPr>
            <a:lvl3pPr marL="652742" indent="0">
              <a:buNone/>
              <a:defRPr sz="1700"/>
            </a:lvl3pPr>
            <a:lvl4pPr marL="979111" indent="0">
              <a:buNone/>
              <a:defRPr sz="1400"/>
            </a:lvl4pPr>
            <a:lvl5pPr marL="1305480" indent="0">
              <a:buNone/>
              <a:defRPr sz="1400"/>
            </a:lvl5pPr>
            <a:lvl6pPr marL="1631849" indent="0">
              <a:buNone/>
              <a:defRPr sz="1400"/>
            </a:lvl6pPr>
            <a:lvl7pPr marL="1958222" indent="0">
              <a:buNone/>
              <a:defRPr sz="1400"/>
            </a:lvl7pPr>
            <a:lvl8pPr marL="2284595" indent="0">
              <a:buNone/>
              <a:defRPr sz="1400"/>
            </a:lvl8pPr>
            <a:lvl9pPr marL="2610964" indent="0">
              <a:buNone/>
              <a:defRPr sz="1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3"/>
            <a:ext cx="19751278" cy="2574925"/>
          </a:xfrm>
        </p:spPr>
        <p:txBody>
          <a:bodyPr/>
          <a:lstStyle>
            <a:lvl1pPr marL="0" indent="0">
              <a:buNone/>
              <a:defRPr sz="1000"/>
            </a:lvl1pPr>
            <a:lvl2pPr marL="326369" indent="0">
              <a:buNone/>
              <a:defRPr sz="1000"/>
            </a:lvl2pPr>
            <a:lvl3pPr marL="652742" indent="0">
              <a:buNone/>
              <a:defRPr sz="700"/>
            </a:lvl3pPr>
            <a:lvl4pPr marL="979111" indent="0">
              <a:buNone/>
              <a:defRPr sz="700"/>
            </a:lvl4pPr>
            <a:lvl5pPr marL="1305480" indent="0">
              <a:buNone/>
              <a:defRPr sz="700"/>
            </a:lvl5pPr>
            <a:lvl6pPr marL="1631849" indent="0">
              <a:buNone/>
              <a:defRPr sz="700"/>
            </a:lvl6pPr>
            <a:lvl7pPr marL="1958222" indent="0">
              <a:buNone/>
              <a:defRPr sz="700"/>
            </a:lvl7pPr>
            <a:lvl8pPr marL="2284595" indent="0">
              <a:buNone/>
              <a:defRPr sz="700"/>
            </a:lvl8pPr>
            <a:lvl9pPr marL="261096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53036" y="848789"/>
            <a:ext cx="7910514" cy="206195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305" y="848789"/>
            <a:ext cx="23618426" cy="206195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50" y="878416"/>
            <a:ext cx="29627514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4"/>
            <a:ext cx="14544677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69" indent="0">
              <a:buNone/>
              <a:defRPr sz="1400" b="1"/>
            </a:lvl2pPr>
            <a:lvl3pPr marL="652742" indent="0">
              <a:buNone/>
              <a:defRPr sz="1400" b="1"/>
            </a:lvl3pPr>
            <a:lvl4pPr marL="979111" indent="0">
              <a:buNone/>
              <a:defRPr sz="1000" b="1"/>
            </a:lvl4pPr>
            <a:lvl5pPr marL="1305480" indent="0">
              <a:buNone/>
              <a:defRPr sz="1000" b="1"/>
            </a:lvl5pPr>
            <a:lvl6pPr marL="1631849" indent="0">
              <a:buNone/>
              <a:defRPr sz="1000" b="1"/>
            </a:lvl6pPr>
            <a:lvl7pPr marL="1958222" indent="0">
              <a:buNone/>
              <a:defRPr sz="1000" b="1"/>
            </a:lvl7pPr>
            <a:lvl8pPr marL="2284595" indent="0">
              <a:buNone/>
              <a:defRPr sz="1000" b="1"/>
            </a:lvl8pPr>
            <a:lvl9pPr marL="26109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7" cy="1264391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4"/>
            <a:ext cx="14550628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69" indent="0">
              <a:buNone/>
              <a:defRPr sz="1400" b="1"/>
            </a:lvl2pPr>
            <a:lvl3pPr marL="652742" indent="0">
              <a:buNone/>
              <a:defRPr sz="1400" b="1"/>
            </a:lvl3pPr>
            <a:lvl4pPr marL="979111" indent="0">
              <a:buNone/>
              <a:defRPr sz="1000" b="1"/>
            </a:lvl4pPr>
            <a:lvl5pPr marL="1305480" indent="0">
              <a:buNone/>
              <a:defRPr sz="1000" b="1"/>
            </a:lvl5pPr>
            <a:lvl6pPr marL="1631849" indent="0">
              <a:buNone/>
              <a:defRPr sz="1000" b="1"/>
            </a:lvl6pPr>
            <a:lvl7pPr marL="1958222" indent="0">
              <a:buNone/>
              <a:defRPr sz="1000" b="1"/>
            </a:lvl7pPr>
            <a:lvl8pPr marL="2284595" indent="0">
              <a:buNone/>
              <a:defRPr sz="1000" b="1"/>
            </a:lvl8pPr>
            <a:lvl9pPr marL="26109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391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50" y="874183"/>
            <a:ext cx="10829927" cy="371792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5" y="874186"/>
            <a:ext cx="18402300" cy="187293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50" y="4592110"/>
            <a:ext cx="10829927" cy="15011402"/>
          </a:xfrm>
        </p:spPr>
        <p:txBody>
          <a:bodyPr/>
          <a:lstStyle>
            <a:lvl1pPr marL="0" indent="0">
              <a:buNone/>
              <a:defRPr sz="1000"/>
            </a:lvl1pPr>
            <a:lvl2pPr marL="326369" indent="0">
              <a:buNone/>
              <a:defRPr sz="1000"/>
            </a:lvl2pPr>
            <a:lvl3pPr marL="652742" indent="0">
              <a:buNone/>
              <a:defRPr sz="700"/>
            </a:lvl3pPr>
            <a:lvl4pPr marL="979111" indent="0">
              <a:buNone/>
              <a:defRPr sz="700"/>
            </a:lvl4pPr>
            <a:lvl5pPr marL="1305480" indent="0">
              <a:buNone/>
              <a:defRPr sz="700"/>
            </a:lvl5pPr>
            <a:lvl6pPr marL="1631849" indent="0">
              <a:buNone/>
              <a:defRPr sz="700"/>
            </a:lvl6pPr>
            <a:lvl7pPr marL="1958222" indent="0">
              <a:buNone/>
              <a:defRPr sz="700"/>
            </a:lvl7pPr>
            <a:lvl8pPr marL="2284595" indent="0">
              <a:buNone/>
              <a:defRPr sz="700"/>
            </a:lvl8pPr>
            <a:lvl9pPr marL="261096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09"/>
            <a:ext cx="19751278" cy="181398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5"/>
            <a:ext cx="19751278" cy="13166726"/>
          </a:xfrm>
        </p:spPr>
        <p:txBody>
          <a:bodyPr/>
          <a:lstStyle>
            <a:lvl1pPr marL="0" indent="0">
              <a:buNone/>
              <a:defRPr sz="2400"/>
            </a:lvl1pPr>
            <a:lvl2pPr marL="326369" indent="0">
              <a:buNone/>
              <a:defRPr sz="2100"/>
            </a:lvl2pPr>
            <a:lvl3pPr marL="652742" indent="0">
              <a:buNone/>
              <a:defRPr sz="1700"/>
            </a:lvl3pPr>
            <a:lvl4pPr marL="979111" indent="0">
              <a:buNone/>
              <a:defRPr sz="1400"/>
            </a:lvl4pPr>
            <a:lvl5pPr marL="1305480" indent="0">
              <a:buNone/>
              <a:defRPr sz="1400"/>
            </a:lvl5pPr>
            <a:lvl6pPr marL="1631849" indent="0">
              <a:buNone/>
              <a:defRPr sz="1400"/>
            </a:lvl6pPr>
            <a:lvl7pPr marL="1958222" indent="0">
              <a:buNone/>
              <a:defRPr sz="1400"/>
            </a:lvl7pPr>
            <a:lvl8pPr marL="2284595" indent="0">
              <a:buNone/>
              <a:defRPr sz="1400"/>
            </a:lvl8pPr>
            <a:lvl9pPr marL="2610964" indent="0">
              <a:buNone/>
              <a:defRPr sz="1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3"/>
            <a:ext cx="19751278" cy="2574925"/>
          </a:xfrm>
        </p:spPr>
        <p:txBody>
          <a:bodyPr/>
          <a:lstStyle>
            <a:lvl1pPr marL="0" indent="0">
              <a:buNone/>
              <a:defRPr sz="1000"/>
            </a:lvl1pPr>
            <a:lvl2pPr marL="326369" indent="0">
              <a:buNone/>
              <a:defRPr sz="1000"/>
            </a:lvl2pPr>
            <a:lvl3pPr marL="652742" indent="0">
              <a:buNone/>
              <a:defRPr sz="700"/>
            </a:lvl3pPr>
            <a:lvl4pPr marL="979111" indent="0">
              <a:buNone/>
              <a:defRPr sz="700"/>
            </a:lvl4pPr>
            <a:lvl5pPr marL="1305480" indent="0">
              <a:buNone/>
              <a:defRPr sz="700"/>
            </a:lvl5pPr>
            <a:lvl6pPr marL="1631849" indent="0">
              <a:buNone/>
              <a:defRPr sz="700"/>
            </a:lvl6pPr>
            <a:lvl7pPr marL="1958222" indent="0">
              <a:buNone/>
              <a:defRPr sz="700"/>
            </a:lvl7pPr>
            <a:lvl8pPr marL="2284595" indent="0">
              <a:buNone/>
              <a:defRPr sz="700"/>
            </a:lvl8pPr>
            <a:lvl9pPr marL="261096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2" name="Rectangle 36"/>
          <p:cNvSpPr>
            <a:spLocks noChangeArrowheads="1"/>
          </p:cNvSpPr>
          <p:nvPr userDrawn="1"/>
        </p:nvSpPr>
        <p:spPr bwMode="auto">
          <a:xfrm>
            <a:off x="0" y="5"/>
            <a:ext cx="32918400" cy="3200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520310" y="3759205"/>
            <a:ext cx="7480696" cy="1770909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6025" name="Rectangle 9"/>
          <p:cNvSpPr>
            <a:spLocks noChangeArrowheads="1"/>
          </p:cNvSpPr>
          <p:nvPr userDrawn="1"/>
        </p:nvSpPr>
        <p:spPr bwMode="auto">
          <a:xfrm>
            <a:off x="0" y="3200400"/>
            <a:ext cx="32918400" cy="86784"/>
          </a:xfrm>
          <a:prstGeom prst="rect">
            <a:avLst/>
          </a:prstGeom>
          <a:solidFill>
            <a:srgbClr val="660000"/>
          </a:solidFill>
          <a:ln w="152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20331" y="848784"/>
            <a:ext cx="31443214" cy="14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148" tIns="32571" rIns="65148" bIns="325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310" y="3759205"/>
            <a:ext cx="7480696" cy="177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5803" tIns="325803" rIns="325803" bIns="325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8617750" y="3759205"/>
            <a:ext cx="7486650" cy="1770909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6050" name="Rectangle 34"/>
          <p:cNvSpPr>
            <a:spLocks noChangeArrowheads="1"/>
          </p:cNvSpPr>
          <p:nvPr/>
        </p:nvSpPr>
        <p:spPr bwMode="auto">
          <a:xfrm>
            <a:off x="16704473" y="3759205"/>
            <a:ext cx="7486650" cy="1770909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6051" name="Rectangle 35"/>
          <p:cNvSpPr>
            <a:spLocks noChangeArrowheads="1"/>
          </p:cNvSpPr>
          <p:nvPr/>
        </p:nvSpPr>
        <p:spPr bwMode="auto">
          <a:xfrm>
            <a:off x="24809056" y="3759205"/>
            <a:ext cx="7486650" cy="1770909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Arial Black" pitchFamily="34" charset="0"/>
        </a:defRPr>
      </a:lvl5pPr>
      <a:lvl6pPr marL="326369" algn="ctr" rtl="0" fontAlgn="base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Arial Black" pitchFamily="34" charset="0"/>
        </a:defRPr>
      </a:lvl6pPr>
      <a:lvl7pPr marL="652742" algn="ctr" rtl="0" fontAlgn="base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Arial Black" pitchFamily="34" charset="0"/>
        </a:defRPr>
      </a:lvl7pPr>
      <a:lvl8pPr marL="979111" algn="ctr" rtl="0" fontAlgn="base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Arial Black" pitchFamily="34" charset="0"/>
        </a:defRPr>
      </a:lvl8pPr>
      <a:lvl9pPr marL="1305480" algn="ctr" rtl="0" fontAlgn="base">
        <a:spcBef>
          <a:spcPct val="0"/>
        </a:spcBef>
        <a:spcAft>
          <a:spcPct val="0"/>
        </a:spcAft>
        <a:defRPr sz="6200">
          <a:solidFill>
            <a:srgbClr val="FFFFFF"/>
          </a:solidFill>
          <a:latin typeface="Arial Black" pitchFamily="34" charset="0"/>
        </a:defRPr>
      </a:lvl9pPr>
    </p:titleStyle>
    <p:bodyStyle>
      <a:lvl1pPr marL="244778" indent="-244778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28088" indent="-20171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15928" indent="-163186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42297" indent="-163186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68667" indent="-163186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795036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121408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447778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74147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26369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52742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79111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05480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849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58222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84595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964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450" y="878416"/>
            <a:ext cx="29627514" cy="3657600"/>
          </a:xfrm>
          <a:prstGeom prst="rect">
            <a:avLst/>
          </a:prstGeom>
        </p:spPr>
        <p:txBody>
          <a:bodyPr vert="horz" lIns="65275" tIns="32639" rIns="65275" bIns="3263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50" y="5120222"/>
            <a:ext cx="29627514" cy="14483293"/>
          </a:xfrm>
          <a:prstGeom prst="rect">
            <a:avLst/>
          </a:prstGeom>
        </p:spPr>
        <p:txBody>
          <a:bodyPr vert="horz" lIns="65275" tIns="32639" rIns="65275" bIns="326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450" y="20340110"/>
            <a:ext cx="7681914" cy="1168400"/>
          </a:xfrm>
          <a:prstGeom prst="rect">
            <a:avLst/>
          </a:prstGeom>
        </p:spPr>
        <p:txBody>
          <a:bodyPr vert="horz" lIns="65275" tIns="32639" rIns="65275" bIns="3263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0C5B-D78C-4BDE-BE94-714F4897923C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6650" y="20340110"/>
            <a:ext cx="10425114" cy="1168400"/>
          </a:xfrm>
          <a:prstGeom prst="rect">
            <a:avLst/>
          </a:prstGeom>
        </p:spPr>
        <p:txBody>
          <a:bodyPr vert="horz" lIns="65275" tIns="32639" rIns="65275" bIns="3263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050" y="20340110"/>
            <a:ext cx="7681914" cy="1168400"/>
          </a:xfrm>
          <a:prstGeom prst="rect">
            <a:avLst/>
          </a:prstGeom>
        </p:spPr>
        <p:txBody>
          <a:bodyPr vert="horz" lIns="65275" tIns="32639" rIns="65275" bIns="32639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6EA5-30C7-48E7-BCBB-9957A00E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652742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778" indent="-244778" algn="l" defTabSz="65274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0351" indent="-203982" algn="l" defTabSz="65274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28" indent="-163186" algn="l" defTabSz="65274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297" indent="-163186" algn="l" defTabSz="652742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8667" indent="-163186" algn="l" defTabSz="652742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036" indent="-163186" algn="l" defTabSz="65274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1408" indent="-163186" algn="l" defTabSz="65274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47778" indent="-163186" algn="l" defTabSz="65274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4147" indent="-163186" algn="l" defTabSz="65274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26369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52742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79111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05480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849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58222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84595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964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5"/>
            <a:ext cx="329184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520310" y="3759205"/>
            <a:ext cx="7480696" cy="177090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0" y="3200400"/>
            <a:ext cx="32918400" cy="86784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331" y="848784"/>
            <a:ext cx="31443214" cy="14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148" tIns="32571" rIns="65148" bIns="325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310" y="3759205"/>
            <a:ext cx="7480696" cy="177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5803" tIns="325803" rIns="325803" bIns="325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0" y="0"/>
            <a:ext cx="32918400" cy="219456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8617745" y="3759205"/>
            <a:ext cx="15573377" cy="177090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24809056" y="3759205"/>
            <a:ext cx="7486650" cy="177090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5pPr>
      <a:lvl6pPr marL="326369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6pPr>
      <a:lvl7pPr marL="652742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7pPr>
      <a:lvl8pPr marL="979111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8pPr>
      <a:lvl9pPr marL="130548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9pPr>
    </p:titleStyle>
    <p:bodyStyle>
      <a:lvl1pPr marL="244778" indent="-244778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28088" indent="-20171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15928" indent="-163186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42297" indent="-163186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68667" indent="-163186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795036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121408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447778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74147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26369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52742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79111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05480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849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58222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84595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964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5"/>
            <a:ext cx="329184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520304" y="3759205"/>
            <a:ext cx="31775400" cy="177090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0" y="3200400"/>
            <a:ext cx="32918400" cy="86784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57205" y="21630222"/>
            <a:ext cx="1885950" cy="21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148" tIns="32571" rIns="65148" bIns="32571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2"/>
                </a:solidFill>
                <a:latin typeface="Arial" charset="0"/>
                <a:cs typeface="+mn-cs"/>
              </a:rPr>
              <a:t>POSTER TEMPLATE BY: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dirty="0">
                <a:solidFill>
                  <a:schemeClr val="bg2"/>
                </a:solidFill>
                <a:latin typeface="Arial" charset="0"/>
                <a:cs typeface="+mn-cs"/>
              </a:rPr>
              <a:t>www.PosterPresentations.com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331" y="848784"/>
            <a:ext cx="31443214" cy="14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148" tIns="32571" rIns="65148" bIns="325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306" y="3759205"/>
            <a:ext cx="31643240" cy="177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5803" tIns="325803" rIns="325803" bIns="325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0" y="0"/>
            <a:ext cx="32918400" cy="219456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275" tIns="32639" rIns="65275" bIns="3263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5pPr>
      <a:lvl6pPr marL="326369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6pPr>
      <a:lvl7pPr marL="652742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7pPr>
      <a:lvl8pPr marL="979111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8pPr>
      <a:lvl9pPr marL="130548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9pPr>
    </p:titleStyle>
    <p:bodyStyle>
      <a:lvl1pPr marL="244778" indent="-244778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28088" indent="-20171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15928" indent="-163186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42297" indent="-163186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68667" indent="-163186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795036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121408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447778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74147" indent="-163186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26369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52742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79111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05480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849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58222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84595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964" algn="l" defTabSz="6527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" name="Rectangle 5"/>
          <p:cNvSpPr>
            <a:spLocks noChangeArrowheads="1"/>
          </p:cNvSpPr>
          <p:nvPr/>
        </p:nvSpPr>
        <p:spPr bwMode="auto">
          <a:xfrm>
            <a:off x="3111689" y="703385"/>
            <a:ext cx="27202759" cy="200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131" tIns="32564" rIns="65131" bIns="3256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 Black" pitchFamily="34" charset="0"/>
              </a:rPr>
              <a:t>Healing the Spiritual Impact of Trauma</a:t>
            </a:r>
            <a:endParaRPr lang="en-US" sz="4800" dirty="0">
              <a:solidFill>
                <a:schemeClr val="accent6">
                  <a:lumMod val="90000"/>
                  <a:lumOff val="10000"/>
                </a:schemeClr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400" b="1" dirty="0" err="1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  <a:t>Mindi</a:t>
            </a:r>
            <a:r>
              <a:rPr lang="en-US" sz="3400" b="1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  <a:t> Lunday </a:t>
            </a:r>
            <a:r>
              <a:rPr lang="en-US" sz="3400" b="1" dirty="0" err="1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  <a:t>EdD</a:t>
            </a:r>
            <a:r>
              <a:rPr lang="en-US" sz="3400" b="1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  <a:t>, LMHC, LPC</a:t>
            </a:r>
            <a:r>
              <a:rPr lang="en-US" sz="3400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en-US" sz="3400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en-US" sz="2700" b="1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  <a:t>Lunday Counseling Center/Argosy University</a:t>
            </a:r>
            <a:endParaRPr lang="en-US" sz="2700" b="1" dirty="0">
              <a:solidFill>
                <a:schemeClr val="accent6">
                  <a:lumMod val="90000"/>
                  <a:lumOff val="10000"/>
                </a:schemeClr>
              </a:solidFill>
              <a:latin typeface="Arial" charset="0"/>
            </a:endParaRPr>
          </a:p>
        </p:txBody>
      </p:sp>
      <p:sp>
        <p:nvSpPr>
          <p:cNvPr id="2591" name="Text Box 543"/>
          <p:cNvSpPr txBox="1">
            <a:spLocks noChangeArrowheads="1"/>
          </p:cNvSpPr>
          <p:nvPr/>
        </p:nvSpPr>
        <p:spPr bwMode="auto">
          <a:xfrm>
            <a:off x="541174" y="4146552"/>
            <a:ext cx="7458077" cy="111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275" tIns="32639" rIns="65275" bIns="32639">
            <a:spAutoFit/>
          </a:bodyPr>
          <a:lstStyle/>
          <a:p>
            <a:r>
              <a:rPr lang="en-US" b="1" dirty="0" smtClean="0"/>
              <a:t>THE CURRENT LITERATURE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The impact of trauma leads people towards or away from God – the majority turn away</a:t>
            </a:r>
            <a:r>
              <a:rPr lang="en-US" dirty="0" smtClean="0"/>
              <a:t>. </a:t>
            </a:r>
            <a:r>
              <a:rPr lang="en-US" sz="1100" dirty="0" smtClean="0"/>
              <a:t>(</a:t>
            </a:r>
            <a:r>
              <a:rPr lang="en-US" sz="1100" dirty="0" err="1" smtClean="0"/>
              <a:t>Falsetti</a:t>
            </a:r>
            <a:r>
              <a:rPr lang="en-US" sz="1100" dirty="0" smtClean="0"/>
              <a:t>, </a:t>
            </a:r>
            <a:r>
              <a:rPr lang="en-US" sz="1100" dirty="0" err="1" smtClean="0"/>
              <a:t>Resick</a:t>
            </a:r>
            <a:r>
              <a:rPr lang="en-US" sz="1100" dirty="0" smtClean="0"/>
              <a:t>, &amp; Davis, 2003; Walker et al., 2009)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The ability to create meaning leads to post-traumatic growth </a:t>
            </a:r>
            <a:r>
              <a:rPr lang="en-US" sz="1100" dirty="0" smtClean="0"/>
              <a:t>(Ahrens et al., 2010; Bryant-Davis et al., 2012; Gall et al., 2007; </a:t>
            </a:r>
            <a:r>
              <a:rPr lang="en-US" sz="1100" dirty="0" err="1" smtClean="0"/>
              <a:t>Krejci</a:t>
            </a:r>
            <a:r>
              <a:rPr lang="en-US" sz="1100" dirty="0" smtClean="0"/>
              <a:t> et al., 2004; Wright et al., 2007)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People tend to implement positive or negative religious coping </a:t>
            </a:r>
            <a:r>
              <a:rPr lang="en-US" sz="1100" dirty="0" smtClean="0"/>
              <a:t>styles ( Ahrens et al., 2010; Gall et al., 2007; </a:t>
            </a:r>
            <a:r>
              <a:rPr lang="en-US" sz="1100" dirty="0" err="1" smtClean="0"/>
              <a:t>Leavell</a:t>
            </a:r>
            <a:r>
              <a:rPr lang="en-US" sz="1100" dirty="0" smtClean="0"/>
              <a:t> et al., 2012; </a:t>
            </a:r>
            <a:r>
              <a:rPr lang="en-US" sz="1100" dirty="0" err="1" smtClean="0"/>
              <a:t>Pargament</a:t>
            </a:r>
            <a:r>
              <a:rPr lang="en-US" sz="1100" dirty="0" smtClean="0"/>
              <a:t>, 1997; </a:t>
            </a:r>
            <a:r>
              <a:rPr lang="en-US" sz="1100" dirty="0" err="1" smtClean="0"/>
              <a:t>Pargament</a:t>
            </a:r>
            <a:r>
              <a:rPr lang="en-US" sz="1100" dirty="0" smtClean="0"/>
              <a:t> et al., 1999; Tran et al., 2012)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Spirituality as a coping mechanism </a:t>
            </a:r>
            <a:r>
              <a:rPr lang="en-US" b="1" dirty="0" err="1" smtClean="0"/>
              <a:t>vs</a:t>
            </a:r>
            <a:r>
              <a:rPr lang="en-US" b="1" dirty="0" smtClean="0"/>
              <a:t> a therapeutic intervention</a:t>
            </a:r>
            <a:r>
              <a:rPr lang="en-US" dirty="0" smtClean="0"/>
              <a:t> </a:t>
            </a:r>
            <a:r>
              <a:rPr lang="en-US" sz="1100" dirty="0" smtClean="0"/>
              <a:t>( Ahrens et al., 2010; Bryant-Davis et al., 2012; Connor et al., 2003; Gall et al., 2007; Harris et al., 2011; Hook &amp; Hook, 2010; Kirkpatrick, 2012; McIntosh et al., 2011; Murray-Swank &amp; </a:t>
            </a:r>
            <a:r>
              <a:rPr lang="en-US" sz="1100" dirty="0" err="1" smtClean="0"/>
              <a:t>Pargament</a:t>
            </a:r>
            <a:r>
              <a:rPr lang="en-US" sz="1100" dirty="0" smtClean="0"/>
              <a:t>, 2005; Murray-Swank &amp; </a:t>
            </a:r>
            <a:r>
              <a:rPr lang="en-US" sz="1100" dirty="0" err="1" smtClean="0"/>
              <a:t>Pargament</a:t>
            </a:r>
            <a:r>
              <a:rPr lang="en-US" sz="1100" dirty="0" smtClean="0"/>
              <a:t>, 2008; Tran et al., 2012; Walker et al., 2010; Worthington &amp; </a:t>
            </a:r>
            <a:r>
              <a:rPr lang="en-US" sz="1100" dirty="0" err="1" smtClean="0"/>
              <a:t>Langberg</a:t>
            </a:r>
            <a:r>
              <a:rPr lang="en-US" sz="1100" dirty="0" smtClean="0"/>
              <a:t>, 2012; Wright et al., 2007)</a:t>
            </a:r>
            <a:endParaRPr lang="en-US" dirty="0" smtClean="0"/>
          </a:p>
          <a:p>
            <a:endParaRPr lang="en-US" sz="1100" dirty="0"/>
          </a:p>
          <a:p>
            <a:r>
              <a:rPr lang="en-US" b="1" dirty="0" smtClean="0"/>
              <a:t>THE IMPORTANCE OF THE STUDY AND GAPS IN THE RESEARCH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View of God impacted by trauma </a:t>
            </a:r>
            <a:r>
              <a:rPr lang="en-US" sz="1100" dirty="0" smtClean="0"/>
              <a:t>( Ahrens et al., 2010; </a:t>
            </a:r>
            <a:r>
              <a:rPr lang="en-US" sz="1100" dirty="0" err="1" smtClean="0"/>
              <a:t>Falsetti</a:t>
            </a:r>
            <a:r>
              <a:rPr lang="en-US" sz="1100" dirty="0" smtClean="0"/>
              <a:t> et al., 2003; Gall, 2006; Gall et al., 2007; Kennedy, 2000; </a:t>
            </a:r>
            <a:r>
              <a:rPr lang="en-US" sz="1100" dirty="0" err="1" smtClean="0"/>
              <a:t>Turell</a:t>
            </a:r>
            <a:r>
              <a:rPr lang="en-US" sz="1100" dirty="0" smtClean="0"/>
              <a:t> &amp; Thomas, 2002; Walker et al., 2009)</a:t>
            </a:r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GAPS</a:t>
            </a:r>
            <a:r>
              <a:rPr lang="en-US" dirty="0" smtClean="0"/>
              <a:t> –</a:t>
            </a:r>
          </a:p>
          <a:p>
            <a:pPr marL="995642" lvl="2" indent="-342900">
              <a:buFont typeface="Arial"/>
              <a:buChar char="•"/>
            </a:pPr>
            <a:r>
              <a:rPr lang="en-US" sz="2000" dirty="0" smtClean="0"/>
              <a:t>Current research focuses on spirituality as a coping mechanism – does not address damaged belief system</a:t>
            </a:r>
          </a:p>
          <a:p>
            <a:pPr marL="995642" lvl="2" indent="-342900">
              <a:buFont typeface="Arial"/>
              <a:buChar char="•"/>
            </a:pPr>
            <a:r>
              <a:rPr lang="en-US" sz="2000" dirty="0" smtClean="0"/>
              <a:t>Current research lumps all forms of spirituality and religion together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Avoidance and lack of professional training in the psychology field </a:t>
            </a:r>
            <a:r>
              <a:rPr lang="en-US" sz="1100" dirty="0" smtClean="0"/>
              <a:t>(</a:t>
            </a:r>
            <a:r>
              <a:rPr lang="en-US" sz="1100" dirty="0" err="1" smtClean="0"/>
              <a:t>Brawer</a:t>
            </a:r>
            <a:r>
              <a:rPr lang="en-US" sz="1100" dirty="0" smtClean="0"/>
              <a:t> et al., 2002; Briggs &amp; </a:t>
            </a:r>
            <a:r>
              <a:rPr lang="en-US" sz="1100" dirty="0" err="1" smtClean="0"/>
              <a:t>Rayle</a:t>
            </a:r>
            <a:r>
              <a:rPr lang="en-US" sz="1100" dirty="0" smtClean="0"/>
              <a:t>, 2005; Cornish &amp; Wade, 2010; Schulte Skinner, &amp; </a:t>
            </a:r>
            <a:r>
              <a:rPr lang="en-US" sz="1100" dirty="0" err="1" smtClean="0"/>
              <a:t>Claibom</a:t>
            </a:r>
            <a:r>
              <a:rPr lang="en-US" sz="1100" dirty="0" smtClean="0"/>
              <a:t>, 2002; Shaw, Bayne, &amp; </a:t>
            </a:r>
            <a:r>
              <a:rPr lang="en-US" sz="1100" dirty="0" err="1" smtClean="0"/>
              <a:t>Lorelle</a:t>
            </a:r>
            <a:r>
              <a:rPr lang="en-US" sz="1100" dirty="0" smtClean="0"/>
              <a:t>, 2012; Smith, 2004; Vogel et al., 2013; Young et al., 2002)</a:t>
            </a:r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GAPS</a:t>
            </a:r>
            <a:r>
              <a:rPr lang="en-US" dirty="0" smtClean="0"/>
              <a:t> –</a:t>
            </a:r>
          </a:p>
          <a:p>
            <a:pPr marL="995642" lvl="2" indent="-342900">
              <a:buFont typeface="Arial"/>
              <a:buChar char="•"/>
            </a:pPr>
            <a:r>
              <a:rPr lang="en-US" sz="2000" dirty="0" smtClean="0"/>
              <a:t>Research indicates a lack of emphasis and supervision in</a:t>
            </a:r>
            <a:r>
              <a:rPr lang="en-US" sz="2000" dirty="0"/>
              <a:t> </a:t>
            </a:r>
            <a:r>
              <a:rPr lang="en-US" sz="2000" dirty="0" smtClean="0"/>
              <a:t>spiritual understanding and integration in psychology and counseling programs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Majority of Americans believe in God and consider Him an important aspect of their lives </a:t>
            </a:r>
            <a:r>
              <a:rPr lang="en-US" sz="1100" dirty="0" smtClean="0"/>
              <a:t>(Cornish &amp; Wade, 2010; </a:t>
            </a:r>
            <a:r>
              <a:rPr lang="en-US" sz="1100" dirty="0" err="1" smtClean="0"/>
              <a:t>Cragun</a:t>
            </a:r>
            <a:r>
              <a:rPr lang="en-US" sz="1100" dirty="0" smtClean="0"/>
              <a:t> &amp; </a:t>
            </a:r>
            <a:r>
              <a:rPr lang="en-US" sz="1100" dirty="0" err="1" smtClean="0"/>
              <a:t>Fridlander</a:t>
            </a:r>
            <a:r>
              <a:rPr lang="en-US" sz="1100" dirty="0" smtClean="0"/>
              <a:t>, 2012; </a:t>
            </a:r>
            <a:r>
              <a:rPr lang="en-US" sz="1100" dirty="0" err="1" smtClean="0"/>
              <a:t>Knabb</a:t>
            </a:r>
            <a:r>
              <a:rPr lang="en-US" sz="1100" dirty="0" smtClean="0"/>
              <a:t>, 2012)</a:t>
            </a:r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GAPS</a:t>
            </a:r>
            <a:r>
              <a:rPr lang="en-US" dirty="0" smtClean="0"/>
              <a:t> –</a:t>
            </a:r>
          </a:p>
          <a:p>
            <a:pPr marL="995642" lvl="2" indent="-342900">
              <a:buFont typeface="Arial"/>
              <a:buChar char="•"/>
            </a:pPr>
            <a:r>
              <a:rPr lang="en-US" sz="2000" dirty="0" smtClean="0"/>
              <a:t>Research indicates a lack of spiritual importance among those in the psychology field, leaving clients more religious than their therapists.</a:t>
            </a:r>
          </a:p>
          <a:p>
            <a:endParaRPr lang="en-US" dirty="0" smtClean="0"/>
          </a:p>
          <a:p>
            <a:r>
              <a:rPr lang="en-US" b="1" dirty="0" smtClean="0"/>
              <a:t>RESEARCH QUESTIONS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Christian principles are helpful/needed when working with trauma clients?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these principles integrated into therapy through therapeutic interventions?</a:t>
            </a:r>
          </a:p>
        </p:txBody>
      </p:sp>
      <p:sp>
        <p:nvSpPr>
          <p:cNvPr id="43" name="Rectangle 548"/>
          <p:cNvSpPr>
            <a:spLocks noChangeArrowheads="1"/>
          </p:cNvSpPr>
          <p:nvPr/>
        </p:nvSpPr>
        <p:spPr bwMode="auto">
          <a:xfrm>
            <a:off x="24844820" y="15114586"/>
            <a:ext cx="7329440" cy="10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275" tIns="32639" rIns="65275" bIns="32639" anchor="ctr">
            <a:spAutoFit/>
          </a:bodyPr>
          <a:lstStyle/>
          <a:p>
            <a:pPr algn="ctr">
              <a:tabLst>
                <a:tab pos="326369" algn="l"/>
              </a:tabLst>
            </a:pPr>
            <a:endParaRPr lang="en-US" dirty="0"/>
          </a:p>
          <a:p>
            <a:pPr>
              <a:tabLst>
                <a:tab pos="326369" algn="l"/>
              </a:tabLst>
            </a:pPr>
            <a:endParaRPr lang="en-US" dirty="0"/>
          </a:p>
          <a:p>
            <a:pPr>
              <a:tabLst>
                <a:tab pos="326369" algn="l"/>
              </a:tabLst>
            </a:pPr>
            <a:r>
              <a:rPr lang="en-US" dirty="0"/>
              <a:t> </a:t>
            </a: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507308" y="3752851"/>
            <a:ext cx="7488936" cy="4614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1219" tIns="45602" rIns="91219" bIns="4560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F8F8F8"/>
                </a:solidFill>
              </a:rPr>
              <a:t>SPIRITUALITY AND TRAUMA</a:t>
            </a:r>
            <a:endParaRPr lang="en-US" sz="2400" b="1" dirty="0">
              <a:solidFill>
                <a:srgbClr val="F8F8F8"/>
              </a:solidFill>
            </a:endParaRPr>
          </a:p>
        </p:txBody>
      </p:sp>
      <p:sp>
        <p:nvSpPr>
          <p:cNvPr id="52" name="Text Box 461"/>
          <p:cNvSpPr txBox="1">
            <a:spLocks noChangeArrowheads="1"/>
          </p:cNvSpPr>
          <p:nvPr/>
        </p:nvSpPr>
        <p:spPr bwMode="auto">
          <a:xfrm>
            <a:off x="8616974" y="3752851"/>
            <a:ext cx="15581376" cy="4614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1219" tIns="45602" rIns="91219" bIns="4560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F8F8F8"/>
                </a:solidFill>
              </a:rPr>
              <a:t>FINDINGS – SPIRITUALITY IN HEALING TRAUMA</a:t>
            </a:r>
            <a:endParaRPr lang="en-US" sz="2400" b="1" dirty="0">
              <a:solidFill>
                <a:srgbClr val="F8F8F8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10315" y="15420112"/>
            <a:ext cx="7488936" cy="4614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1219" tIns="45602" rIns="91219" bIns="4560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F8F8F8"/>
                </a:solidFill>
              </a:rPr>
              <a:t>THE CURRENT STUDY</a:t>
            </a:r>
            <a:endParaRPr lang="en-US" sz="2400" b="1" dirty="0">
              <a:solidFill>
                <a:srgbClr val="F8F8F8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4810954" y="3752851"/>
            <a:ext cx="7488936" cy="4614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1219" tIns="45602" rIns="91219" bIns="4560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F8F8F8"/>
                </a:solidFill>
              </a:rPr>
              <a:t>CONCLUSIONS AND IMPLICATIONS</a:t>
            </a:r>
            <a:endParaRPr lang="en-US" sz="2400" b="1" dirty="0">
              <a:solidFill>
                <a:srgbClr val="F8F8F8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4810954" y="21006213"/>
            <a:ext cx="7488936" cy="46147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1219" tIns="45602" rIns="91219" bIns="4560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8F8F8"/>
                </a:solidFill>
              </a:rPr>
              <a:t>References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315" y="15881539"/>
            <a:ext cx="748893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QUALITATIVE SINGLE CASE STUDY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Licensed Christian Therapists – Bounded System (Yin’s design)</a:t>
            </a:r>
          </a:p>
          <a:p>
            <a:endParaRPr lang="en-US" dirty="0" smtClean="0"/>
          </a:p>
          <a:p>
            <a:r>
              <a:rPr lang="en-US" b="1" dirty="0" smtClean="0"/>
              <a:t>SAMPLE – PURPOSEFUL SAMPLING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AACC, CAPS, Social Media, Snowballing</a:t>
            </a:r>
          </a:p>
          <a:p>
            <a:endParaRPr lang="en-US" dirty="0"/>
          </a:p>
          <a:p>
            <a:r>
              <a:rPr lang="en-US" b="1" dirty="0" smtClean="0"/>
              <a:t>INSTRUMENTATION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In-depth interviews</a:t>
            </a:r>
          </a:p>
          <a:p>
            <a:endParaRPr lang="en-US" dirty="0"/>
          </a:p>
          <a:p>
            <a:r>
              <a:rPr lang="en-US" b="1" dirty="0" smtClean="0"/>
              <a:t>DATA ANALYSIS PROCESS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Memoing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Transcribing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Reducing narrative to questions and answers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Highlighting themes/categories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Member checking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Narrowing down categories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Subject Matter Expert - SME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16974" y="4214278"/>
            <a:ext cx="15581376" cy="1785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PRIMARY ISSUES RELATED TO TRAUMA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Worldview</a:t>
            </a:r>
            <a:r>
              <a:rPr lang="en-US" dirty="0" smtClean="0"/>
              <a:t> </a:t>
            </a:r>
            <a:r>
              <a:rPr lang="en-US" sz="1100" dirty="0" smtClean="0"/>
              <a:t>(</a:t>
            </a:r>
            <a:r>
              <a:rPr lang="en-US" sz="1100" dirty="0"/>
              <a:t>Connor, Davidson, &amp; Lee, 2003; Gall et al., 2007; Kennedy, 2000; Peres et al., 2007; </a:t>
            </a:r>
            <a:r>
              <a:rPr lang="en-US" sz="1100" dirty="0" err="1"/>
              <a:t>Turell</a:t>
            </a:r>
            <a:r>
              <a:rPr lang="en-US" sz="1100" dirty="0"/>
              <a:t> &amp; Thomas, 2002; Walker et al., 2009) </a:t>
            </a:r>
            <a:endParaRPr lang="en-US" sz="1100" dirty="0" smtClean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Trauma Symptoms </a:t>
            </a:r>
            <a:r>
              <a:rPr lang="en-US" sz="1100" dirty="0"/>
              <a:t>(</a:t>
            </a:r>
            <a:r>
              <a:rPr lang="en-US" sz="1100" dirty="0" err="1"/>
              <a:t>Lubin</a:t>
            </a:r>
            <a:r>
              <a:rPr lang="en-US" sz="1100" dirty="0"/>
              <a:t>, 2007; </a:t>
            </a:r>
            <a:r>
              <a:rPr lang="en-US" sz="1100" dirty="0" err="1"/>
              <a:t>Lundqvist</a:t>
            </a:r>
            <a:r>
              <a:rPr lang="en-US" sz="1100" dirty="0"/>
              <a:t> et al., 2006; Gall et al., 2007; </a:t>
            </a:r>
            <a:r>
              <a:rPr lang="en-US" sz="1100" dirty="0" err="1"/>
              <a:t>Krejci</a:t>
            </a:r>
            <a:r>
              <a:rPr lang="en-US" sz="1100" dirty="0"/>
              <a:t> et al., 2004; Peres et al., 2007; Walker et al., 2009; Wright, Crawford, &amp; Sebastian, 2007) </a:t>
            </a:r>
            <a:endParaRPr lang="en-US" sz="1100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Trust</a:t>
            </a:r>
            <a:r>
              <a:rPr lang="en-US" dirty="0" smtClean="0"/>
              <a:t> </a:t>
            </a:r>
            <a:r>
              <a:rPr lang="en-US" sz="1100" dirty="0"/>
              <a:t>(</a:t>
            </a:r>
            <a:r>
              <a:rPr lang="en-US" sz="1100" dirty="0" err="1"/>
              <a:t>Ganje</a:t>
            </a:r>
            <a:r>
              <a:rPr lang="en-US" sz="1100" dirty="0"/>
              <a:t>-Fling &amp; McCarthy, 1996</a:t>
            </a:r>
            <a:r>
              <a:rPr lang="en-US" sz="11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Control</a:t>
            </a:r>
            <a:r>
              <a:rPr lang="en-US" dirty="0" smtClean="0"/>
              <a:t> </a:t>
            </a:r>
            <a:r>
              <a:rPr lang="en-US" sz="1100" dirty="0"/>
              <a:t>(Schaefer &amp; Schaefer, 2012) </a:t>
            </a:r>
            <a:endParaRPr lang="en-US" sz="1100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Family Systems </a:t>
            </a:r>
            <a:r>
              <a:rPr lang="en-US" sz="1100" dirty="0"/>
              <a:t>(Gingrich, 2013;Goodyear-Brown,2011;  Schaefer &amp; Schaefer, 2012) </a:t>
            </a:r>
            <a:endParaRPr lang="en-US" sz="1100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Comorbid Disorders</a:t>
            </a:r>
            <a:r>
              <a:rPr lang="en-US" sz="1100" b="1" dirty="0" smtClean="0"/>
              <a:t> </a:t>
            </a:r>
            <a:r>
              <a:rPr lang="en-US" sz="1100" dirty="0"/>
              <a:t>(</a:t>
            </a:r>
            <a:r>
              <a:rPr lang="en-US" sz="1100" dirty="0" err="1"/>
              <a:t>Lubin</a:t>
            </a:r>
            <a:r>
              <a:rPr lang="en-US" sz="1100" dirty="0"/>
              <a:t>, 2007; </a:t>
            </a:r>
            <a:r>
              <a:rPr lang="en-US" sz="1100" dirty="0" err="1"/>
              <a:t>Lundqvist</a:t>
            </a:r>
            <a:r>
              <a:rPr lang="en-US" sz="1100" dirty="0"/>
              <a:t> et al., 2006; Gall et al., 2007; </a:t>
            </a:r>
            <a:r>
              <a:rPr lang="en-US" sz="1100" dirty="0" err="1"/>
              <a:t>Krejci</a:t>
            </a:r>
            <a:r>
              <a:rPr lang="en-US" sz="1100" dirty="0"/>
              <a:t> et al., 2004; Peres et al., 2007; Walker et al., 2009; Wright, Crawford, &amp; Sebastian, 2007) </a:t>
            </a:r>
            <a:endParaRPr lang="en-US" sz="1100" dirty="0" smtClean="0"/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0" lvl="1"/>
            <a:r>
              <a:rPr lang="en-US" b="1" dirty="0" smtClean="0"/>
              <a:t>BIBLICAL PRINCIPLES NEEDED/USED IN THERAPY WITH TRAUMA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Characteristics of God </a:t>
            </a:r>
            <a:r>
              <a:rPr lang="en-US" dirty="0" smtClean="0"/>
              <a:t>– Healer, Creator, Love, Unmoving, Faithful, Consistent, Friend, Good, Sovereign.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Scripture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Purpose</a:t>
            </a:r>
            <a:r>
              <a:rPr lang="en-US" dirty="0" smtClean="0"/>
              <a:t> – God’s purpose for them; God’s ability to bring good from the trauma 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Hope 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Forgiveness</a:t>
            </a:r>
            <a:r>
              <a:rPr lang="en-US" dirty="0" smtClean="0"/>
              <a:t> – God’s forgiveness towards us; forgiving oneself and the perpetrator; the difference in reconciliation and forgiveness 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Grace and Mercy </a:t>
            </a:r>
            <a:r>
              <a:rPr lang="en-US" dirty="0" smtClean="0"/>
              <a:t>– Gifts provided by God – these can be accepted or rejected and help to accept God’s presence and sanctification 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Faith</a:t>
            </a:r>
            <a:r>
              <a:rPr lang="en-US" dirty="0" smtClean="0"/>
              <a:t> – Fights fear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Sin/Sin Nature </a:t>
            </a:r>
            <a:r>
              <a:rPr lang="en-US" dirty="0" smtClean="0"/>
              <a:t>– Fallen world; God’s power within the context of free will</a:t>
            </a:r>
          </a:p>
          <a:p>
            <a:pPr marL="0" lvl="1"/>
            <a:endParaRPr lang="en-US" dirty="0"/>
          </a:p>
          <a:p>
            <a:pPr marL="0" lvl="1"/>
            <a:r>
              <a:rPr lang="en-US" b="1" dirty="0" smtClean="0"/>
              <a:t>NECESSITY OF BIBLICAL PRINCIPLES WITH TRAUMA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Anchor/Foundation </a:t>
            </a:r>
            <a:r>
              <a:rPr lang="en-US" dirty="0" smtClean="0"/>
              <a:t>– Measuring stick to realign distorted views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Blueprint</a:t>
            </a:r>
            <a:r>
              <a:rPr lang="en-US" dirty="0" smtClean="0"/>
              <a:t> – Biblical principles line up with the primary issues related to trauma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Power of the Holy Spirit </a:t>
            </a:r>
            <a:r>
              <a:rPr lang="en-US" dirty="0" smtClean="0"/>
              <a:t>– Wisdom, discernment, and direction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Holistic</a:t>
            </a:r>
            <a:r>
              <a:rPr lang="en-US" dirty="0" smtClean="0"/>
              <a:t> – Humans are physical, psychological, and spiritual beings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Buffer</a:t>
            </a:r>
            <a:r>
              <a:rPr lang="en-US" dirty="0" smtClean="0"/>
              <a:t> – Those with a preexisting relationship with Christ are rocked by trauma, but able to process and heal faster following a trauma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0" lvl="1"/>
            <a:r>
              <a:rPr lang="en-US" b="1" dirty="0" smtClean="0"/>
              <a:t>SPIRITUALITY – COPING OR FOUNDATION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Foundation</a:t>
            </a:r>
            <a:r>
              <a:rPr lang="en-US" dirty="0" smtClean="0"/>
              <a:t> – All participants stated biblical principles were used as a foundation to therapy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Both Foundation and Coping </a:t>
            </a:r>
            <a:r>
              <a:rPr lang="en-US" dirty="0" smtClean="0"/>
              <a:t>– In addition to a foundation, biblical principles are used as healing agents through positive coping mechanisms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0" lvl="1"/>
            <a:r>
              <a:rPr lang="en-US" b="1" dirty="0" smtClean="0"/>
              <a:t>INTEGRATING VIEWS BEFORE AND AFTER TRAUMA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Intrinsic versus Extrinsic Faith </a:t>
            </a:r>
            <a:r>
              <a:rPr lang="en-US" dirty="0" smtClean="0"/>
              <a:t>– Internal belief system (relationship with Christ) or external belief system (actions or rituals) – impacts buffer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Identify Distortions and Realign with Scripture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Cognitive Integration </a:t>
            </a:r>
            <a:r>
              <a:rPr lang="en-US" sz="1100" dirty="0" smtClean="0"/>
              <a:t>(Decker, 1993; Wright et al., 2007)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Meaning Making </a:t>
            </a:r>
            <a:r>
              <a:rPr lang="en-US" sz="1100" dirty="0" smtClean="0"/>
              <a:t>(Gall et al., 2007; McGowan, 2009; Wright et al., 2007)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0" lvl="1"/>
            <a:r>
              <a:rPr lang="en-US" b="1" dirty="0" smtClean="0"/>
              <a:t>THERAPEUTIC INTERVENTIONS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Storytelling through Scripture and Bible Stories </a:t>
            </a:r>
            <a:r>
              <a:rPr lang="en-US" dirty="0" smtClean="0"/>
              <a:t>– Identify scripture or stories that encompass client’s struggle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Psychological Theories/Interventions </a:t>
            </a:r>
            <a:r>
              <a:rPr lang="en-US" dirty="0" smtClean="0"/>
              <a:t>– i.e. Cognitive Therapy and CBT; grounding techniques, guided imagery, coping skills, journaling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Addressing Other Aspects of the Trauma </a:t>
            </a:r>
            <a:r>
              <a:rPr lang="en-US" dirty="0" smtClean="0"/>
              <a:t>- Anger, Grief, Boundaries, Identity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Reframe/Meaning Making </a:t>
            </a:r>
            <a:r>
              <a:rPr lang="en-US" dirty="0" smtClean="0"/>
              <a:t>– Ascertain meaning and establish hope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Relationship Building </a:t>
            </a:r>
            <a:r>
              <a:rPr lang="en-US" dirty="0" smtClean="0"/>
              <a:t>–Importance of the therapeutic relationship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Prayer</a:t>
            </a:r>
            <a:r>
              <a:rPr lang="en-US" dirty="0" smtClean="0"/>
              <a:t> – Reflecting the problems back to God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Psycho-education </a:t>
            </a:r>
            <a:r>
              <a:rPr lang="en-US" dirty="0" smtClean="0"/>
              <a:t>– Life skills, understanding impact of trauma, understanding God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Forgiveness</a:t>
            </a:r>
            <a:r>
              <a:rPr lang="en-US" dirty="0" smtClean="0"/>
              <a:t> – Forgiveness does not mean absolving guilt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0" lvl="1"/>
            <a:r>
              <a:rPr lang="en-US" b="1" dirty="0" smtClean="0"/>
              <a:t>DIFFERENT SPIRITUAL BACKGROUNDS </a:t>
            </a:r>
            <a:r>
              <a:rPr lang="en-US" dirty="0" smtClean="0"/>
              <a:t>(between therapist and client)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Regardless – meet clients where they are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Therapist’s foundation/approach does not change, just wording and starting point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0" lvl="1"/>
            <a:r>
              <a:rPr lang="en-US" b="1" dirty="0" smtClean="0"/>
              <a:t>PROMOTING BIBLICAL IMPLEMENTATION AMONG THERAPISTS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Education</a:t>
            </a:r>
            <a:r>
              <a:rPr lang="en-US" dirty="0" smtClean="0"/>
              <a:t> – CEU’s, seminars, books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Self-reflection </a:t>
            </a:r>
            <a:r>
              <a:rPr lang="en-US" dirty="0" smtClean="0"/>
              <a:t>– Personal counseling by therapist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Spiritual growth of therapist </a:t>
            </a:r>
            <a:r>
              <a:rPr lang="en-US" dirty="0" smtClean="0"/>
              <a:t>– Cannot give what you do not possess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Supervision/Consultation </a:t>
            </a:r>
            <a:r>
              <a:rPr lang="en-US" dirty="0" smtClean="0"/>
              <a:t>– </a:t>
            </a:r>
            <a:r>
              <a:rPr lang="en-US" dirty="0"/>
              <a:t>I</a:t>
            </a:r>
            <a:r>
              <a:rPr lang="en-US" dirty="0" smtClean="0"/>
              <a:t>ntegrating biblical principles in an ethical manner</a:t>
            </a:r>
          </a:p>
          <a:p>
            <a:pPr marL="0" lvl="1"/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844820" y="4214278"/>
            <a:ext cx="7488936" cy="1691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BIBLICAL PRINCIPLES – CONSCLUSIONS AND IMPLICATIONS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Primary Issues Related to Trauma</a:t>
            </a:r>
          </a:p>
          <a:p>
            <a:pPr marL="669269" lvl="1" indent="-342900">
              <a:buFont typeface="Arial"/>
              <a:buChar char="•"/>
            </a:pPr>
            <a:r>
              <a:rPr lang="en-US" dirty="0" smtClean="0"/>
              <a:t>Outcomes in this </a:t>
            </a:r>
            <a:r>
              <a:rPr lang="en-US" smtClean="0"/>
              <a:t>study </a:t>
            </a:r>
            <a:r>
              <a:rPr lang="en-US" smtClean="0"/>
              <a:t>align with </a:t>
            </a:r>
            <a:r>
              <a:rPr lang="en-US" dirty="0" smtClean="0"/>
              <a:t>the literature </a:t>
            </a:r>
            <a:r>
              <a:rPr lang="en-US" sz="1100" dirty="0"/>
              <a:t>(Connor, Davidson, &amp; Lee, 2003; </a:t>
            </a:r>
            <a:r>
              <a:rPr lang="en-US" sz="1100" dirty="0" err="1"/>
              <a:t>Lubin</a:t>
            </a:r>
            <a:r>
              <a:rPr lang="en-US" sz="1100" dirty="0"/>
              <a:t>, 2007; </a:t>
            </a:r>
            <a:r>
              <a:rPr lang="en-US" sz="1100" dirty="0" err="1"/>
              <a:t>Lundqvist</a:t>
            </a:r>
            <a:r>
              <a:rPr lang="en-US" sz="1100" dirty="0"/>
              <a:t> et al., 2006; Gall et al., 2007; </a:t>
            </a:r>
            <a:r>
              <a:rPr lang="en-US" sz="1100" dirty="0" err="1"/>
              <a:t>Ganje</a:t>
            </a:r>
            <a:r>
              <a:rPr lang="en-US" sz="1100" dirty="0"/>
              <a:t>-Fling &amp; McCarthy, 1996; </a:t>
            </a:r>
            <a:r>
              <a:rPr lang="en-US" sz="1100" dirty="0" err="1"/>
              <a:t>Krejci</a:t>
            </a:r>
            <a:r>
              <a:rPr lang="en-US" sz="1100" dirty="0"/>
              <a:t> et al., 2004; Peres et al., 2007; Schaefer &amp; Schaefer, 2012; Walker et al., 2009; Wright, Crawford, &amp; Sebastian, 2007</a:t>
            </a:r>
            <a:r>
              <a:rPr lang="en-US" sz="1100" dirty="0" smtClean="0"/>
              <a:t>)</a:t>
            </a:r>
            <a:endParaRPr lang="en-US" dirty="0" smtClean="0"/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Implication</a:t>
            </a:r>
            <a:r>
              <a:rPr lang="en-US" dirty="0" smtClean="0"/>
              <a:t> - Trauma incorporates a need for </a:t>
            </a:r>
            <a:r>
              <a:rPr lang="en-US" i="1" dirty="0" smtClean="0"/>
              <a:t>spiritual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i="1" dirty="0" smtClean="0"/>
              <a:t>psychological</a:t>
            </a:r>
            <a:r>
              <a:rPr lang="en-US" dirty="0" smtClean="0"/>
              <a:t> concepts – God distortions need to be addressed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Biblical Principles Needed/Used</a:t>
            </a:r>
          </a:p>
          <a:p>
            <a:pPr marL="669269" lvl="1" indent="-342900">
              <a:buFont typeface="Arial"/>
              <a:buChar char="•"/>
            </a:pPr>
            <a:r>
              <a:rPr lang="en-US" dirty="0" smtClean="0"/>
              <a:t>Biblical principles mentioned line up with primary issues related to trauma – this lays the foundation for addressing God distortions through biblical principles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Necessity of Biblical Principles</a:t>
            </a:r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Buffer</a:t>
            </a:r>
            <a:r>
              <a:rPr lang="en-US" dirty="0" smtClean="0"/>
              <a:t> – Biblical foundation creates a protective quality from trauma</a:t>
            </a:r>
          </a:p>
          <a:p>
            <a:pPr marL="995642" lvl="2" indent="-342900">
              <a:buFont typeface="Arial"/>
              <a:buChar char="•"/>
            </a:pPr>
            <a:r>
              <a:rPr lang="en-US" dirty="0" smtClean="0"/>
              <a:t>For churches – focus on teaching children accurate view of God and strong foundation</a:t>
            </a:r>
          </a:p>
          <a:p>
            <a:pPr marL="995642" lvl="2" indent="-342900">
              <a:buFont typeface="Arial"/>
              <a:buChar char="•"/>
            </a:pPr>
            <a:r>
              <a:rPr lang="en-US" b="1" dirty="0" smtClean="0"/>
              <a:t>Implication – </a:t>
            </a:r>
            <a:r>
              <a:rPr lang="en-US" dirty="0" smtClean="0"/>
              <a:t>Research depicts a protective quality, yet political pressure implies the need for removal.</a:t>
            </a:r>
            <a:endParaRPr lang="en-US" b="1" dirty="0" smtClean="0"/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Anchor/Foundation </a:t>
            </a:r>
            <a:r>
              <a:rPr lang="en-US" dirty="0" smtClean="0"/>
              <a:t>– Biblical principles provide measuring stick and authority/absolute truth by which to challenge distortions</a:t>
            </a:r>
          </a:p>
          <a:p>
            <a:pPr marL="995642" lvl="2" indent="-342900">
              <a:buFont typeface="Arial"/>
              <a:buChar char="•"/>
            </a:pPr>
            <a:r>
              <a:rPr lang="en-US" b="1" dirty="0" smtClean="0"/>
              <a:t>Implications</a:t>
            </a:r>
            <a:r>
              <a:rPr lang="en-US" dirty="0" smtClean="0"/>
              <a:t> – If there is no absolute truth, what is the basis for realigning distorted views?</a:t>
            </a:r>
          </a:p>
          <a:p>
            <a:pPr marL="995642" lvl="2" indent="-342900">
              <a:buFont typeface="Arial"/>
              <a:buChar char="•"/>
            </a:pPr>
            <a:r>
              <a:rPr lang="en-US" dirty="0" smtClean="0"/>
              <a:t>Lack of research in this area may stem from the hesitancy to declare an absolute truth</a:t>
            </a:r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Spirituality – Coping or Foundation </a:t>
            </a:r>
            <a:r>
              <a:rPr lang="en-US" dirty="0" smtClean="0"/>
              <a:t>– Contrasting with the literature, every participant used biblical principles as a foundation</a:t>
            </a:r>
          </a:p>
          <a:p>
            <a:pPr marL="995642" lvl="2" indent="-342900">
              <a:buFont typeface="Arial"/>
              <a:buChar char="•"/>
            </a:pPr>
            <a:r>
              <a:rPr lang="en-US" b="1" dirty="0" smtClean="0"/>
              <a:t>Implications</a:t>
            </a:r>
            <a:r>
              <a:rPr lang="en-US" dirty="0" smtClean="0"/>
              <a:t>- There is insufficient research encompassing biblical principles in therapy</a:t>
            </a:r>
          </a:p>
          <a:p>
            <a:pPr lvl="1"/>
            <a:endParaRPr lang="en-US" dirty="0"/>
          </a:p>
          <a:p>
            <a:r>
              <a:rPr lang="en-US" b="1" dirty="0" smtClean="0"/>
              <a:t>INTERVENTIONS – CONCLUSIONS AND IMPLICATIONS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Integrating Views Before and After Trauma </a:t>
            </a:r>
            <a:endParaRPr lang="en-US" b="1" dirty="0"/>
          </a:p>
          <a:p>
            <a:pPr marL="669269" lvl="1" indent="-342900">
              <a:buFont typeface="Arial"/>
              <a:buChar char="•"/>
            </a:pPr>
            <a:r>
              <a:rPr lang="en-US" dirty="0" smtClean="0"/>
              <a:t>Intrinsic rather than extrinsic faith provides buffer</a:t>
            </a:r>
          </a:p>
          <a:p>
            <a:pPr marL="669269" lvl="1" indent="-342900">
              <a:buFont typeface="Arial"/>
              <a:buChar char="•"/>
            </a:pPr>
            <a:r>
              <a:rPr lang="en-US" dirty="0" smtClean="0"/>
              <a:t>Trauma must be integrated into the belief system</a:t>
            </a:r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Implications</a:t>
            </a:r>
            <a:r>
              <a:rPr lang="en-US" dirty="0"/>
              <a:t>-</a:t>
            </a:r>
            <a:r>
              <a:rPr lang="en-US" dirty="0" smtClean="0"/>
              <a:t>Therapists rarely gather religious/spiritual background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Therapeutic Interventions </a:t>
            </a:r>
            <a:r>
              <a:rPr lang="en-US" dirty="0" smtClean="0"/>
              <a:t>– Therapists need to be adept in both psychological theory and biblical principles in order to incorporate both</a:t>
            </a:r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Forgiveness</a:t>
            </a:r>
            <a:r>
              <a:rPr lang="en-US" dirty="0" smtClean="0"/>
              <a:t> – increases physical and mental health, but must be accurately understood and implemented at the right time</a:t>
            </a:r>
          </a:p>
          <a:p>
            <a:pPr marL="669269" lvl="1" indent="-342900">
              <a:buFont typeface="Arial"/>
              <a:buChar char="•"/>
            </a:pPr>
            <a:r>
              <a:rPr lang="en-US" b="1" dirty="0" smtClean="0"/>
              <a:t>Meaning Making </a:t>
            </a:r>
            <a:r>
              <a:rPr lang="en-US" dirty="0" smtClean="0"/>
              <a:t>– faith based counseling provides catalyst</a:t>
            </a:r>
          </a:p>
          <a:p>
            <a:pPr lvl="1"/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Different Spiritual Backgrounds </a:t>
            </a:r>
          </a:p>
          <a:p>
            <a:pPr marL="669269" lvl="1" indent="-342900">
              <a:buFont typeface="Arial"/>
              <a:buChar char="•"/>
            </a:pPr>
            <a:r>
              <a:rPr lang="en-US" dirty="0" smtClean="0"/>
              <a:t>Therapists’ belief system should be </a:t>
            </a:r>
            <a:endParaRPr lang="en-US" dirty="0"/>
          </a:p>
          <a:p>
            <a:pPr lvl="1"/>
            <a:r>
              <a:rPr lang="en-US" dirty="0" smtClean="0"/>
              <a:t>Included on the informed consent</a:t>
            </a:r>
          </a:p>
          <a:p>
            <a:pPr marL="669269" lvl="1" indent="-342900">
              <a:buFont typeface="Arial"/>
              <a:buChar char="•"/>
            </a:pPr>
            <a:r>
              <a:rPr lang="en-US" dirty="0" smtClean="0"/>
              <a:t>Therapists can maintain their belief </a:t>
            </a:r>
          </a:p>
          <a:p>
            <a:pPr lvl="1"/>
            <a:r>
              <a:rPr lang="en-US" dirty="0" smtClean="0"/>
              <a:t>system and meet clients where they are</a:t>
            </a:r>
          </a:p>
          <a:p>
            <a:pPr marL="669269" lvl="1" indent="-342900">
              <a:buFont typeface="Arial"/>
              <a:buChar char="•"/>
            </a:pPr>
            <a:r>
              <a:rPr lang="en-US" dirty="0" smtClean="0"/>
              <a:t>Therapy room must be a safe place to</a:t>
            </a:r>
          </a:p>
          <a:p>
            <a:pPr lvl="1"/>
            <a:r>
              <a:rPr lang="en-US" dirty="0" smtClean="0"/>
              <a:t> express genuine feelings towards God</a:t>
            </a:r>
          </a:p>
          <a:p>
            <a:pPr lvl="1"/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Promoting Implementation </a:t>
            </a:r>
          </a:p>
          <a:p>
            <a:pPr marL="669269" lvl="1" indent="-342900">
              <a:buFont typeface="Arial"/>
              <a:buChar char="•"/>
            </a:pPr>
            <a:r>
              <a:rPr lang="en-US" dirty="0" smtClean="0"/>
              <a:t>How can the therapist meet the needs </a:t>
            </a:r>
          </a:p>
          <a:p>
            <a:pPr lvl="1"/>
            <a:r>
              <a:rPr lang="en-US" dirty="0" smtClean="0"/>
              <a:t>of a client with differing belief systems?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132983" y="17853968"/>
            <a:ext cx="274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8F8F8"/>
                </a:solidFill>
              </a:rPr>
              <a:t>f</a:t>
            </a:r>
            <a:endParaRPr lang="en-US" dirty="0"/>
          </a:p>
        </p:txBody>
      </p:sp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0" y="17333500"/>
            <a:ext cx="2387600" cy="3060700"/>
          </a:xfrm>
          <a:prstGeom prst="rect">
            <a:avLst/>
          </a:prstGeom>
        </p:spPr>
      </p:pic>
      <p:pic>
        <p:nvPicPr>
          <p:cNvPr id="4" name="Picture 3" descr="5b3c80ad1f62e1f1a3f91b84ded5c0a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1333" y="16916400"/>
            <a:ext cx="3979567" cy="3979567"/>
          </a:xfrm>
          <a:prstGeom prst="rect">
            <a:avLst/>
          </a:prstGeom>
        </p:spPr>
      </p:pic>
      <p:pic>
        <p:nvPicPr>
          <p:cNvPr id="9" name="Picture 8" descr="Unknown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660" y="17308100"/>
            <a:ext cx="26416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Custom 1">
      <a:dk1>
        <a:srgbClr val="003000"/>
      </a:dk1>
      <a:lt1>
        <a:srgbClr val="9FCF9F"/>
      </a:lt1>
      <a:dk2>
        <a:srgbClr val="000000"/>
      </a:dk2>
      <a:lt2>
        <a:srgbClr val="808080"/>
      </a:lt2>
      <a:accent1>
        <a:srgbClr val="F2F2F2"/>
      </a:accent1>
      <a:accent2>
        <a:srgbClr val="006730"/>
      </a:accent2>
      <a:accent3>
        <a:srgbClr val="CDE4CD"/>
      </a:accent3>
      <a:accent4>
        <a:srgbClr val="002700"/>
      </a:accent4>
      <a:accent5>
        <a:srgbClr val="FFFFFF"/>
      </a:accent5>
      <a:accent6>
        <a:srgbClr val="005D2A"/>
      </a:accent6>
      <a:hlink>
        <a:srgbClr val="028418"/>
      </a:hlink>
      <a:folHlink>
        <a:srgbClr val="660066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14020</TotalTime>
  <Words>1647</Words>
  <Application>Microsoft Macintosh PowerPoint</Application>
  <PresentationFormat>Custom</PresentationFormat>
  <Paragraphs>144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Custom Design</vt:lpstr>
      <vt:lpstr>3_Custom Design</vt:lpstr>
      <vt:lpstr>1_Custom Design</vt:lpstr>
      <vt:lpstr>2_Custom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Mindi Lunday</cp:lastModifiedBy>
  <cp:revision>381</cp:revision>
  <dcterms:created xsi:type="dcterms:W3CDTF">2011-04-27T18:27:55Z</dcterms:created>
  <dcterms:modified xsi:type="dcterms:W3CDTF">2015-09-11T01:55:56Z</dcterms:modified>
  <cp:category>Powerpoint poster templates</cp:category>
</cp:coreProperties>
</file>